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84"/>
  </p:normalViewPr>
  <p:slideViewPr>
    <p:cSldViewPr snapToGrid="0">
      <p:cViewPr>
        <p:scale>
          <a:sx n="75" d="100"/>
          <a:sy n="75" d="100"/>
        </p:scale>
        <p:origin x="94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24114-F420-FB47-A744-8DF2235FE620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DC070-8BDD-0548-9537-6016ADA0C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DC070-8BDD-0548-9537-6016ADA0C6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9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6" y="1792226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7" y="3227834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295731"/>
            <a:ext cx="838199" cy="767687"/>
          </a:xfrm>
        </p:spPr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5536665"/>
            <a:ext cx="8825659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7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7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9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7" y="982134"/>
            <a:ext cx="8453907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029201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3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9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6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79765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5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6" y="4532846"/>
            <a:ext cx="30504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3" y="5109105"/>
            <a:ext cx="305043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7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3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40"/>
            <a:ext cx="3644283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5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41" y="6391840"/>
            <a:ext cx="990599" cy="304799"/>
          </a:xfrm>
        </p:spPr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50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6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5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6" y="6391840"/>
            <a:ext cx="992135" cy="304799"/>
          </a:xfrm>
        </p:spPr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4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7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61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8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2"/>
            <a:ext cx="4825159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4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4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4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4" y="3179764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3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5" y="1447800"/>
            <a:ext cx="519006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2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2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5"/>
            <a:ext cx="3865135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5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6" y="6391840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D9B8474-720A-DD4B-97DF-5CD9204FB128}" type="datetimeFigureOut">
              <a:rPr lang="en-US" smtClean="0"/>
              <a:t>05-03-2024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1" y="6391840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58E1868-F87C-2D47-B167-7A098DC6D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1C8BBC-C886-B0E5-C9FB-EBB8F468C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215" y="546266"/>
            <a:ext cx="9299541" cy="950026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Bank Loan of Customers</a:t>
            </a:r>
            <a:endParaRPr lang="en-IN" sz="1800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9EB5C-84AE-A28D-BD76-52433FC21278}"/>
              </a:ext>
            </a:extLst>
          </p:cNvPr>
          <p:cNvSpPr txBox="1"/>
          <p:nvPr/>
        </p:nvSpPr>
        <p:spPr>
          <a:xfrm>
            <a:off x="7664652" y="5475757"/>
            <a:ext cx="34550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By - Sonam Phadtare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E2CF9-7D99-3314-FD76-2B402ED2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90" y="1835354"/>
            <a:ext cx="5272979" cy="33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5019B-42B2-84C1-2ACB-776D78C3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672192" y="14287"/>
            <a:ext cx="137649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BB163-D91D-9DEA-3716-9F9D521500A8}"/>
              </a:ext>
            </a:extLst>
          </p:cNvPr>
          <p:cNvSpPr txBox="1"/>
          <p:nvPr/>
        </p:nvSpPr>
        <p:spPr>
          <a:xfrm>
            <a:off x="485775" y="865485"/>
            <a:ext cx="1121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Tableau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B81F1-14DE-3EFF-B91E-927B34F8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777604"/>
            <a:ext cx="11706225" cy="50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5019B-42B2-84C1-2ACB-776D78C3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672192" y="14287"/>
            <a:ext cx="137649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BB163-D91D-9DEA-3716-9F9D521500A8}"/>
              </a:ext>
            </a:extLst>
          </p:cNvPr>
          <p:cNvSpPr txBox="1"/>
          <p:nvPr/>
        </p:nvSpPr>
        <p:spPr>
          <a:xfrm>
            <a:off x="485775" y="865485"/>
            <a:ext cx="1121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Tableau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6D924-6251-053B-42BA-673D0EFE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1896998"/>
            <a:ext cx="11215687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5019B-42B2-84C1-2ACB-776D78C3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672192" y="14287"/>
            <a:ext cx="137649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BB163-D91D-9DEA-3716-9F9D521500A8}"/>
              </a:ext>
            </a:extLst>
          </p:cNvPr>
          <p:cNvSpPr txBox="1"/>
          <p:nvPr/>
        </p:nvSpPr>
        <p:spPr>
          <a:xfrm>
            <a:off x="485775" y="865485"/>
            <a:ext cx="1121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Power BI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375B5-7772-7B9A-465B-432EE4C4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788815"/>
            <a:ext cx="11215686" cy="50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3258-67FF-F3AA-3D15-6B738E3F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86" y="2232561"/>
            <a:ext cx="7759928" cy="37872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b="1" dirty="0">
              <a:solidFill>
                <a:schemeClr val="tx1"/>
              </a:solidFill>
              <a:latin typeface="Arial Hebrew" pitchFamily="2" charset="-79"/>
              <a:cs typeface="Arial Hebrew" pitchFamily="2" charset="-79"/>
            </a:endParaRPr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1"/>
                </a:solidFill>
                <a:latin typeface="Arial Hebrew" pitchFamily="2" charset="-79"/>
                <a:cs typeface="Arial Hebrew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39763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BCBC64-2F2C-9D71-5DBE-8E21BD630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786493" y="0"/>
            <a:ext cx="137649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4C1DC-1BC0-0075-4B00-2A6D5841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88F0-DD90-D609-E77B-07E3170B4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IN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 Hebrew Light" pitchFamily="2" charset="-79"/>
                <a:cs typeface="Arial Hebrew Light" pitchFamily="2" charset="-79"/>
              </a:rPr>
              <a:t>This project involved analyzing two datasets containing customer loan information with 39,000 rows each. The objective was to assess the bank's loan growth over a certain period. To accomplish this, various tools were utilized:</a:t>
            </a:r>
          </a:p>
          <a:p>
            <a:pPr algn="l"/>
            <a:r>
              <a:rPr lang="en-IN" b="1" u="none" strike="noStrike" dirty="0">
                <a:solidFill>
                  <a:schemeClr val="tx1"/>
                </a:solidFill>
                <a:effectLst/>
                <a:latin typeface="Arial Hebrew Light" pitchFamily="2" charset="-79"/>
                <a:cs typeface="Arial Hebrew Light" pitchFamily="2" charset="-79"/>
              </a:rPr>
              <a:t>Data Cleaning and Analysis: </a:t>
            </a:r>
            <a:r>
              <a:rPr lang="en-IN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 Hebrew Light" pitchFamily="2" charset="-79"/>
                <a:cs typeface="Arial Hebrew Light" pitchFamily="2" charset="-79"/>
              </a:rPr>
              <a:t>Excel and MySQL were used to clean the data, perform analysis, and remove duplicates from the datasets.</a:t>
            </a:r>
          </a:p>
          <a:p>
            <a:pPr algn="l"/>
            <a:r>
              <a:rPr lang="en-IN" b="1" u="none" strike="noStrike" dirty="0">
                <a:solidFill>
                  <a:schemeClr val="tx1"/>
                </a:solidFill>
                <a:effectLst/>
                <a:latin typeface="Arial Hebrew Light" pitchFamily="2" charset="-79"/>
                <a:cs typeface="Arial Hebrew Light" pitchFamily="2" charset="-79"/>
              </a:rPr>
              <a:t>Dashboard Creation: </a:t>
            </a:r>
            <a:r>
              <a:rPr lang="en-IN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 Hebrew Light" pitchFamily="2" charset="-79"/>
                <a:cs typeface="Arial Hebrew Light" pitchFamily="2" charset="-79"/>
              </a:rPr>
              <a:t>Tableau and PowerBI were employed to create interactive dashboards. These tools facilitated calculations, merging of datasets, and visualization of key metrics related to loan growth.</a:t>
            </a:r>
          </a:p>
          <a:p>
            <a:pPr algn="l"/>
            <a:r>
              <a:rPr lang="en-IN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 Hebrew Light" pitchFamily="2" charset="-79"/>
                <a:cs typeface="Arial Hebrew Light" pitchFamily="2" charset="-79"/>
              </a:rPr>
              <a:t>Overall, the project aimed to provide insights into the bank's loan portfolio and track its growth over time through the creation of visually appealing and informative dashboards.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2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78E6-AFC2-F44C-D382-7B4669BB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786493" y="334921"/>
            <a:ext cx="137649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944DF-0BDB-A8CF-CA24-6FA0C464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77FE0-7B35-0FEC-B3BD-07307C095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sz="1100" dirty="0">
              <a:solidFill>
                <a:schemeClr val="accent1">
                  <a:lumMod val="75000"/>
                </a:schemeClr>
              </a:solidFill>
              <a:latin typeface="Gloucester MT Extra Condensed" panose="02030808020601010101" pitchFamily="18" charset="0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Arial Hebrew" pitchFamily="2" charset="-79"/>
                <a:cs typeface="Arial Hebrew" pitchFamily="2" charset="-79"/>
              </a:rPr>
              <a:t>KPI-1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: Year wise loan amount Stats</a:t>
            </a:r>
          </a:p>
          <a:p>
            <a:pPr marL="36900" indent="0">
              <a:buNone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     </a:t>
            </a:r>
          </a:p>
          <a:p>
            <a:r>
              <a:rPr lang="en-IN" sz="1800" b="1" dirty="0">
                <a:solidFill>
                  <a:schemeClr val="tx1"/>
                </a:solidFill>
                <a:latin typeface="Arial Hebrew" pitchFamily="2" charset="-79"/>
                <a:cs typeface="Arial Hebrew" pitchFamily="2" charset="-79"/>
              </a:rPr>
              <a:t>KPI-2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: Grade and sub grade wise revol_bal</a:t>
            </a:r>
          </a:p>
          <a:p>
            <a:endParaRPr lang="en-IN" sz="1800" dirty="0">
              <a:solidFill>
                <a:schemeClr val="accent1">
                  <a:lumMod val="75000"/>
                </a:schemeClr>
              </a:solidFill>
              <a:latin typeface="Arial Hebrew" pitchFamily="2" charset="-79"/>
              <a:cs typeface="Arial Hebrew" pitchFamily="2" charset="-79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Arial Hebrew" pitchFamily="2" charset="-79"/>
                <a:cs typeface="Arial Hebrew" pitchFamily="2" charset="-79"/>
              </a:rPr>
              <a:t>KPI-3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: Total Payment for Verified Status Vs Total Payment for Non Verified Status</a:t>
            </a:r>
          </a:p>
          <a:p>
            <a:endParaRPr lang="en-IN" sz="1800" dirty="0">
              <a:solidFill>
                <a:schemeClr val="accent1">
                  <a:lumMod val="75000"/>
                </a:schemeClr>
              </a:solidFill>
              <a:latin typeface="Arial Hebrew" pitchFamily="2" charset="-79"/>
              <a:cs typeface="Arial Hebrew" pitchFamily="2" charset="-79"/>
            </a:endParaRPr>
          </a:p>
          <a:p>
            <a:r>
              <a:rPr lang="en-IN" sz="1800" b="1" dirty="0">
                <a:solidFill>
                  <a:schemeClr val="tx1"/>
                </a:solidFill>
                <a:latin typeface="Arial Hebrew" pitchFamily="2" charset="-79"/>
                <a:cs typeface="Arial Hebrew" pitchFamily="2" charset="-79"/>
              </a:rPr>
              <a:t>KPI-4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: State wise and last_credit_pull_d wise loan status</a:t>
            </a:r>
          </a:p>
          <a:p>
            <a:pPr marL="36900" indent="0">
              <a:buNone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     </a:t>
            </a:r>
          </a:p>
          <a:p>
            <a:r>
              <a:rPr lang="en-IN" sz="1800" b="1" dirty="0">
                <a:solidFill>
                  <a:schemeClr val="tx1"/>
                </a:solidFill>
                <a:latin typeface="Arial Hebrew" pitchFamily="2" charset="-79"/>
                <a:cs typeface="Arial Hebrew" pitchFamily="2" charset="-79"/>
              </a:rPr>
              <a:t>KPI-5</a:t>
            </a: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  <a:t> : Home ownership Vs last payment date stats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2E8A37-3C8D-2C0E-69BE-298DC8F965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786493" y="0"/>
            <a:ext cx="137649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KPI-1 : </a:t>
            </a:r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Year wise loan amount Stats</a:t>
            </a: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30EFA-AE54-3B33-D29F-6F75A9580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426" y="2559864"/>
            <a:ext cx="5943905" cy="35063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633C7-68C0-11C9-35A5-6EE9CC552C32}"/>
              </a:ext>
            </a:extLst>
          </p:cNvPr>
          <p:cNvSpPr txBox="1"/>
          <p:nvPr/>
        </p:nvSpPr>
        <p:spPr>
          <a:xfrm>
            <a:off x="6135967" y="2341756"/>
            <a:ext cx="5818140" cy="422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By examining the chart, we can observe a consistent increase in the loan amount over the years. For instance, from 2007 to 2011, the loan amount surged from 22,19,275 to 26,05,06,575.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Calculating the difference between these two amounts shows an increase of 258,287,300 over a span of 4 years. The grand total of all years amounts to 44,56,02,650.00.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This indicates a substantial growth in the loan portfolio over the analysed period.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259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1A88B-A45D-ED84-FF03-EF1461EA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786492" y="0"/>
            <a:ext cx="137649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KPI-2 : </a:t>
            </a:r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Grade and sub grade wise </a:t>
            </a:r>
            <a:r>
              <a:rPr lang="en-IN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revol_bal</a:t>
            </a: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BFACEC-CDEE-D2BE-E9CC-065110DA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2351374"/>
            <a:ext cx="5095783" cy="4374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8F25D-C39C-3F1D-3872-4CD9119D69B0}"/>
              </a:ext>
            </a:extLst>
          </p:cNvPr>
          <p:cNvSpPr txBox="1"/>
          <p:nvPr/>
        </p:nvSpPr>
        <p:spPr>
          <a:xfrm>
            <a:off x="5095783" y="2236248"/>
            <a:ext cx="7096217" cy="480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Grade 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: Among all grades,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exhibits the highest revolving balance. Specifically,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subgrade B3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stands out with a substantial revolving balance of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$40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Grade 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: Although not as high as B,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also shows an increasing trend in revolving balances.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Subgrade C1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reaches a notable balance of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$29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. While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Subgrade C5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being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16M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Grades D and 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: These grades have lower overall balances.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D2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peaks at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$19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, while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E1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reaches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$11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Grades F and 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: These grades have the lowest balances.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F1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reaches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$6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, while all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subgrades are either at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$2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$1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Optimizing lending practices based on grade and subgrade insights ensures better risk management.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u="none" strike="noStrike" dirty="0">
              <a:solidFill>
                <a:srgbClr val="0D0D0D"/>
              </a:solidFill>
              <a:effectLst/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43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451C35-7F73-F9E8-D3A7-3107DE34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596922" y="242108"/>
            <a:ext cx="137649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1" y="973668"/>
            <a:ext cx="9916160" cy="101769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KPI-3 : </a:t>
            </a:r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Total Payment for Verified Status Vs Total Payment for Non Verified Status</a:t>
            </a:r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0F99D-5464-8532-B69F-3EE12A9C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80" y="2469804"/>
            <a:ext cx="5738861" cy="378875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F0128C-026A-FAB6-0E83-088DDC026FE0}"/>
              </a:ext>
            </a:extLst>
          </p:cNvPr>
          <p:cNvSpPr txBox="1"/>
          <p:nvPr/>
        </p:nvSpPr>
        <p:spPr>
          <a:xfrm>
            <a:off x="5951219" y="2469804"/>
            <a:ext cx="6097001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Verified Loans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Loans that have undergone through verification processes, ensuring their legitimacy and borrower credibility. Verified loans account for a total payment are of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$220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en-US" b="0" dirty="0">
              <a:effectLst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 Verified Loans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Loans that lack full verification or may have incomplete documentation. Not verified loans contribute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$154 million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the overall payment pool. </a:t>
            </a:r>
            <a:endParaRPr lang="en-US" b="0" dirty="0">
              <a:effectLst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Comparison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Verified loans significantly outweigh not verified loans in terms of total payment. The verification status directly impacts the risk profile and repayment reliability of borrowers.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>
              <a:solidFill>
                <a:schemeClr val="bg2">
                  <a:lumMod val="25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02B29-1153-4890-D60F-DD5C64ED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704717" y="383018"/>
            <a:ext cx="137649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KPI-4 : </a:t>
            </a:r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State wise and </a:t>
            </a:r>
            <a:r>
              <a:rPr lang="en-IN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last_credit_pull_d</a:t>
            </a:r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 wise loan status</a:t>
            </a:r>
            <a:br>
              <a:rPr lang="en-IN" sz="28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A9397-4D7D-C711-2365-C961E4AC9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642" y="2446668"/>
            <a:ext cx="6650797" cy="39439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146C7-B7E6-53B7-F341-DA898F45AE3F}"/>
              </a:ext>
            </a:extLst>
          </p:cNvPr>
          <p:cNvSpPr txBox="1"/>
          <p:nvPr/>
        </p:nvSpPr>
        <p:spPr>
          <a:xfrm>
            <a:off x="6949439" y="2717764"/>
            <a:ext cx="494391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The bubble chart demonstrates the count of loan status in each state of the USA on the last credit pull date. 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rial Hebrew" pitchFamily="2" charset="-79"/>
                <a:cs typeface="Arial Hebrew" pitchFamily="2" charset="-79"/>
              </a:rPr>
              <a:t>There are 50 states to which bank has granted loan for various purpose, out of which CA, NY, TX, FL, NJ are top 5 states with highest Fully Paid, Charged Off and Current loan status.</a:t>
            </a:r>
            <a:endParaRPr lang="en-IN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Arial Hebrew" pitchFamily="2" charset="-79"/>
              <a:cs typeface="Arial Hebrew" pitchFamily="2" charset="-79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The State with Lowest Loan amount is ME.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1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5019B-42B2-84C1-2ACB-776D78C3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786492" y="0"/>
            <a:ext cx="137649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KPI-5 : </a:t>
            </a:r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Home ownership Vs last payment date stats</a:t>
            </a:r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49E6A5-271C-3548-7949-C67C84823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955" y="2654300"/>
            <a:ext cx="4827245" cy="32319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DF852-B077-D32C-22F9-F0D48A6AEC66}"/>
              </a:ext>
            </a:extLst>
          </p:cNvPr>
          <p:cNvSpPr txBox="1"/>
          <p:nvPr/>
        </p:nvSpPr>
        <p:spPr>
          <a:xfrm>
            <a:off x="5397190" y="2654300"/>
            <a:ext cx="659285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Between 2008 and 2014, there was a gradual increase in the count of home ownership loans. However, from 2014 to 2016, this count began to decline.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Upon closer examination, it was found that California had the highest count of rent home ownership loans among all states.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 Hebrew" pitchFamily="2" charset="-79"/>
                <a:cs typeface="Arial Hebrew" pitchFamily="2" charset="-79"/>
              </a:rPr>
              <a:t>Additionally, the analysis indicated that both rent and mortgage loans were widely accepted within the home ownership loan category, suggesting a diverse range of financing options being utilized by borrowers in this sector.</a:t>
            </a:r>
          </a:p>
        </p:txBody>
      </p:sp>
    </p:spTree>
    <p:extLst>
      <p:ext uri="{BB962C8B-B14F-4D97-AF65-F5344CB8AC3E}">
        <p14:creationId xmlns:p14="http://schemas.microsoft.com/office/powerpoint/2010/main" val="30635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5019B-42B2-84C1-2ACB-776D78C3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672192" y="14287"/>
            <a:ext cx="137649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2801A-E424-33D8-49E1-60370C2A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br>
              <a:rPr lang="en-IN" sz="3600" dirty="0">
                <a:solidFill>
                  <a:schemeClr val="accent1">
                    <a:lumMod val="75000"/>
                  </a:schemeClr>
                </a:solidFill>
                <a:latin typeface="Arial Hebrew" pitchFamily="2" charset="-79"/>
                <a:cs typeface="Arial Hebrew" pitchFamily="2" charset="-79"/>
              </a:rPr>
            </a:b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 Hebrew" pitchFamily="2" charset="-79"/>
              <a:cs typeface="Arial Hebrew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BB163-D91D-9DEA-3716-9F9D521500A8}"/>
              </a:ext>
            </a:extLst>
          </p:cNvPr>
          <p:cNvSpPr txBox="1"/>
          <p:nvPr/>
        </p:nvSpPr>
        <p:spPr>
          <a:xfrm>
            <a:off x="485775" y="865485"/>
            <a:ext cx="1121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Hebrew" pitchFamily="2" charset="-79"/>
                <a:cs typeface="Arial Hebrew" pitchFamily="2" charset="-79"/>
              </a:rPr>
              <a:t>Excel Dashboard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3AE882-CF07-A491-BD8A-7319EAF0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788815"/>
            <a:ext cx="11215686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</TotalTime>
  <Words>738</Words>
  <Application>Microsoft Office PowerPoint</Application>
  <PresentationFormat>Widescreen</PresentationFormat>
  <Paragraphs>54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Hebrew</vt:lpstr>
      <vt:lpstr>Arial Hebrew Light</vt:lpstr>
      <vt:lpstr>Bookman Old Style</vt:lpstr>
      <vt:lpstr>Calibri</vt:lpstr>
      <vt:lpstr>Century Gothic</vt:lpstr>
      <vt:lpstr>Gloucester MT Extra Condensed</vt:lpstr>
      <vt:lpstr>Wingdings 3</vt:lpstr>
      <vt:lpstr>Ion Boardroom</vt:lpstr>
      <vt:lpstr>Bank Loan of Customers</vt:lpstr>
      <vt:lpstr>Objective</vt:lpstr>
      <vt:lpstr>Contents</vt:lpstr>
      <vt:lpstr>KPI-1 : Year wise loan amount Stats</vt:lpstr>
      <vt:lpstr>KPI-2 : Grade and sub grade wise revol_bal</vt:lpstr>
      <vt:lpstr>KPI-3 : Total Payment for Verified Status Vs Total Payment for Non Verified Status </vt:lpstr>
      <vt:lpstr>KPI-4 : State wise and last_credit_pull_d wise loan status </vt:lpstr>
      <vt:lpstr>KPI-5 : Home ownership Vs last payment date stats </vt:lpstr>
      <vt:lpstr>  </vt:lpstr>
      <vt:lpstr>  </vt:lpstr>
      <vt:lpstr>  </vt:lpstr>
      <vt:lpstr>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of Customers</dc:title>
  <dc:creator>Microsoft Office User</dc:creator>
  <cp:lastModifiedBy>Sonam Phadtare</cp:lastModifiedBy>
  <cp:revision>7</cp:revision>
  <dcterms:created xsi:type="dcterms:W3CDTF">2024-02-29T05:58:21Z</dcterms:created>
  <dcterms:modified xsi:type="dcterms:W3CDTF">2024-03-05T13:20:41Z</dcterms:modified>
</cp:coreProperties>
</file>